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Baseband Pulse Transmission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Raised Cosine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534400" cy="4953000"/>
          </a:xfrm>
        </p:spPr>
        <p:txBody>
          <a:bodyPr/>
          <a:lstStyle/>
          <a:p>
            <a:r>
              <a:rPr lang="en-IN" dirty="0" smtClean="0"/>
              <a:t>The raised cosine spectrum that follows above equation is given by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roll-off factor </a:t>
            </a:r>
            <a:r>
              <a:rPr lang="el-GR" dirty="0" smtClean="0"/>
              <a:t>α</a:t>
            </a:r>
            <a:r>
              <a:rPr lang="en-IN" dirty="0" smtClean="0"/>
              <a:t> is given by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8924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95600"/>
            <a:ext cx="86106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5791200"/>
            <a:ext cx="2047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Raised Cosine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382000" cy="5638800"/>
          </a:xfrm>
        </p:spPr>
        <p:txBody>
          <a:bodyPr/>
          <a:lstStyle/>
          <a:p>
            <a:r>
              <a:rPr lang="en-IN" dirty="0" smtClean="0"/>
              <a:t>The frequency response p(f) is normalized by multiplying with 2W.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8859" t="3982"/>
          <a:stretch>
            <a:fillRect/>
          </a:stretch>
        </p:blipFill>
        <p:spPr bwMode="auto">
          <a:xfrm>
            <a:off x="2971800" y="1676400"/>
            <a:ext cx="586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57600"/>
            <a:ext cx="7315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 t="18182"/>
          <a:stretch>
            <a:fillRect/>
          </a:stretch>
        </p:blipFill>
        <p:spPr bwMode="auto">
          <a:xfrm>
            <a:off x="4267201" y="3810000"/>
            <a:ext cx="487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Matched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4983163"/>
          </a:xfrm>
        </p:spPr>
        <p:txBody>
          <a:bodyPr/>
          <a:lstStyle/>
          <a:p>
            <a:r>
              <a:rPr lang="en-IN" dirty="0" smtClean="0"/>
              <a:t>For the receiver shown below.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Peak pulse signal to noise ratio</a:t>
            </a:r>
          </a:p>
          <a:p>
            <a:r>
              <a:rPr lang="en-IN" dirty="0" smtClean="0"/>
              <a:t>Measure h(t) to get maximum </a:t>
            </a:r>
            <a:r>
              <a:rPr lang="el-GR" dirty="0" smtClean="0"/>
              <a:t>η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t="10984"/>
          <a:stretch>
            <a:fillRect/>
          </a:stretch>
        </p:blipFill>
        <p:spPr bwMode="auto">
          <a:xfrm>
            <a:off x="914400" y="1447800"/>
            <a:ext cx="741045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276600"/>
            <a:ext cx="5457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3810000"/>
            <a:ext cx="28765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191000"/>
            <a:ext cx="221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5486400"/>
            <a:ext cx="5524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Matched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IN" dirty="0" smtClean="0"/>
              <a:t>Filter output is sampled at t=T, then</a:t>
            </a:r>
          </a:p>
          <a:p>
            <a:endParaRPr lang="en-IN" dirty="0" smtClean="0"/>
          </a:p>
          <a:p>
            <a:r>
              <a:rPr lang="en-IN" dirty="0" smtClean="0"/>
              <a:t>Power spectral density of output noise can be computed as </a:t>
            </a:r>
            <a:endParaRPr lang="en-US" dirty="0" smtClean="0"/>
          </a:p>
          <a:p>
            <a:r>
              <a:rPr lang="en-IN" dirty="0" smtClean="0"/>
              <a:t>The average power of noise n(t) is given by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Thus </a:t>
            </a:r>
            <a:r>
              <a:rPr lang="el-GR" dirty="0" smtClean="0"/>
              <a:t>η</a:t>
            </a:r>
            <a:r>
              <a:rPr lang="en-IN" dirty="0" smtClean="0"/>
              <a:t> becomes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13115"/>
          <a:stretch>
            <a:fillRect/>
          </a:stretch>
        </p:blipFill>
        <p:spPr bwMode="auto">
          <a:xfrm>
            <a:off x="1295400" y="1143000"/>
            <a:ext cx="579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 b="21681"/>
          <a:stretch>
            <a:fillRect/>
          </a:stretch>
        </p:blipFill>
        <p:spPr bwMode="auto">
          <a:xfrm>
            <a:off x="3067050" y="2890838"/>
            <a:ext cx="30099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 b="5155"/>
          <a:stretch>
            <a:fillRect/>
          </a:stretch>
        </p:blipFill>
        <p:spPr bwMode="auto">
          <a:xfrm>
            <a:off x="2590800" y="3810000"/>
            <a:ext cx="373379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5257800"/>
            <a:ext cx="495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Matched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287963"/>
          </a:xfrm>
        </p:spPr>
        <p:txBody>
          <a:bodyPr/>
          <a:lstStyle/>
          <a:p>
            <a:r>
              <a:rPr lang="en-IN" dirty="0" smtClean="0"/>
              <a:t>According to Schwarz inequality, for two complex functions satisfying following conditions.</a:t>
            </a:r>
          </a:p>
          <a:p>
            <a:endParaRPr lang="en-IN" dirty="0" smtClean="0"/>
          </a:p>
          <a:p>
            <a:r>
              <a:rPr lang="en-IN" dirty="0" smtClean="0"/>
              <a:t>Then </a:t>
            </a:r>
          </a:p>
          <a:p>
            <a:endParaRPr lang="en-IN" dirty="0" smtClean="0"/>
          </a:p>
          <a:p>
            <a:r>
              <a:rPr lang="en-IN" dirty="0" smtClean="0"/>
              <a:t>It holds if and only if </a:t>
            </a:r>
          </a:p>
          <a:p>
            <a:r>
              <a:rPr lang="en-IN" dirty="0" smtClean="0"/>
              <a:t>Now apply </a:t>
            </a:r>
            <a:r>
              <a:rPr lang="en-IN" dirty="0" err="1" smtClean="0"/>
              <a:t>schwarz</a:t>
            </a:r>
            <a:r>
              <a:rPr lang="en-IN" dirty="0" smtClean="0"/>
              <a:t> inequality in our case. Let</a:t>
            </a:r>
          </a:p>
          <a:p>
            <a:endParaRPr lang="en-IN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13636"/>
          <a:stretch>
            <a:fillRect/>
          </a:stretch>
        </p:blipFill>
        <p:spPr bwMode="auto">
          <a:xfrm>
            <a:off x="1066800" y="1752600"/>
            <a:ext cx="33718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b="18317"/>
          <a:stretch>
            <a:fillRect/>
          </a:stretch>
        </p:blipFill>
        <p:spPr bwMode="auto">
          <a:xfrm>
            <a:off x="4876800" y="1752600"/>
            <a:ext cx="3333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988" y="3009900"/>
            <a:ext cx="8582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3886200"/>
            <a:ext cx="2476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 b="14894"/>
          <a:stretch>
            <a:fillRect/>
          </a:stretch>
        </p:blipFill>
        <p:spPr bwMode="auto">
          <a:xfrm>
            <a:off x="1524000" y="4876800"/>
            <a:ext cx="6076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/>
          <a:srcRect l="3857"/>
          <a:stretch>
            <a:fillRect/>
          </a:stretch>
        </p:blipFill>
        <p:spPr bwMode="auto">
          <a:xfrm>
            <a:off x="1" y="5562600"/>
            <a:ext cx="9144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92162"/>
          </a:xfrm>
        </p:spPr>
        <p:txBody>
          <a:bodyPr/>
          <a:lstStyle/>
          <a:p>
            <a:r>
              <a:rPr lang="en-IN" dirty="0" smtClean="0"/>
              <a:t>Matched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221163"/>
          </a:xfrm>
        </p:spPr>
        <p:txBody>
          <a:bodyPr/>
          <a:lstStyle/>
          <a:p>
            <a:r>
              <a:rPr lang="en-IN" dirty="0" smtClean="0"/>
              <a:t>It shows peak pulse signal to noise ratio does not depend upon H(f),but on signal energy and noise power spectral density.</a:t>
            </a:r>
          </a:p>
          <a:p>
            <a:r>
              <a:rPr lang="en-IN" dirty="0" smtClean="0"/>
              <a:t>Thus,                                             and</a:t>
            </a:r>
          </a:p>
          <a:p>
            <a:endParaRPr lang="en-IN" dirty="0" smtClean="0"/>
          </a:p>
          <a:p>
            <a:r>
              <a:rPr lang="en-IN" dirty="0" smtClean="0"/>
              <a:t>To obtain impulse response, take IFT of above equation.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914400"/>
            <a:ext cx="35337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276600"/>
            <a:ext cx="3905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267200"/>
            <a:ext cx="55054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5715000"/>
            <a:ext cx="6391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Matched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364163"/>
          </a:xfrm>
        </p:spPr>
        <p:txBody>
          <a:bodyPr/>
          <a:lstStyle/>
          <a:p>
            <a:r>
              <a:rPr lang="en-IN" dirty="0" smtClean="0"/>
              <a:t>For real signal g(t)                            thus equation become 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Thus impulse response of optimum filter is time reversed and delayed version of input signal g(t).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914400"/>
            <a:ext cx="2095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52600"/>
            <a:ext cx="66579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IN" dirty="0" smtClean="0"/>
              <a:t>Properties of Matched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287963"/>
          </a:xfrm>
        </p:spPr>
        <p:txBody>
          <a:bodyPr/>
          <a:lstStyle/>
          <a:p>
            <a:r>
              <a:rPr lang="en-IN" i="1" dirty="0" smtClean="0"/>
              <a:t>The peak pulse signal to noise ratio of matched filter depends on ratio of signal energy to power spectral density of the white noise at the filter input.</a:t>
            </a:r>
          </a:p>
          <a:p>
            <a:r>
              <a:rPr lang="en-IN" dirty="0" smtClean="0"/>
              <a:t>To prove above property, 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At t=T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429000"/>
            <a:ext cx="52387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876800"/>
            <a:ext cx="56388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Properties of Matched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211763"/>
          </a:xfrm>
        </p:spPr>
        <p:txBody>
          <a:bodyPr/>
          <a:lstStyle/>
          <a:p>
            <a:r>
              <a:rPr lang="en-IN" dirty="0" smtClean="0"/>
              <a:t>The signal energy E of pulse signal can be defined as</a:t>
            </a:r>
          </a:p>
          <a:p>
            <a:endParaRPr lang="en-IN" dirty="0" smtClean="0"/>
          </a:p>
          <a:p>
            <a:r>
              <a:rPr lang="en-IN" dirty="0" smtClean="0"/>
              <a:t>Hence,                         Thus,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i="1" dirty="0" smtClean="0"/>
              <a:t>The maximum efficiency does not depends on waveform of input signal g(t).</a:t>
            </a:r>
            <a:endParaRPr lang="en-US" i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r="6757" b="17347"/>
          <a:stretch>
            <a:fillRect/>
          </a:stretch>
        </p:blipFill>
        <p:spPr bwMode="auto">
          <a:xfrm>
            <a:off x="990600" y="1447800"/>
            <a:ext cx="52578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667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 r="8807" b="32444"/>
          <a:stretch>
            <a:fillRect/>
          </a:stretch>
        </p:blipFill>
        <p:spPr bwMode="auto">
          <a:xfrm>
            <a:off x="5029200" y="25146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3276600"/>
            <a:ext cx="39338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Line Codes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943600"/>
            <a:ext cx="8229600" cy="68580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lphaLcParenBoth"/>
            </a:pPr>
            <a:r>
              <a:rPr lang="en-IN" dirty="0" err="1" smtClean="0"/>
              <a:t>Unipolar</a:t>
            </a:r>
            <a:r>
              <a:rPr lang="en-IN" dirty="0" smtClean="0"/>
              <a:t> NRZ (b) polar NRZ (c) </a:t>
            </a:r>
            <a:r>
              <a:rPr lang="en-IN" dirty="0" err="1" smtClean="0"/>
              <a:t>unipolar</a:t>
            </a:r>
            <a:r>
              <a:rPr lang="en-IN" dirty="0" smtClean="0"/>
              <a:t> RZ  (d) bipolar RZ</a:t>
            </a:r>
          </a:p>
          <a:p>
            <a:pPr marL="514350" indent="-514350">
              <a:buNone/>
            </a:pPr>
            <a:r>
              <a:rPr lang="en-IN" dirty="0" smtClean="0"/>
              <a:t> (e) Manchester code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 l="7111" r="14667"/>
          <a:stretch>
            <a:fillRect/>
          </a:stretch>
        </p:blipFill>
        <p:spPr bwMode="auto">
          <a:xfrm>
            <a:off x="609600" y="533400"/>
            <a:ext cx="6705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b="1" dirty="0" smtClean="0"/>
              <a:t>Differential Encoding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3733800"/>
            <a:ext cx="2590800" cy="609601"/>
          </a:xfrm>
        </p:spPr>
        <p:txBody>
          <a:bodyPr/>
          <a:lstStyle/>
          <a:p>
            <a:pPr>
              <a:buNone/>
            </a:pPr>
            <a:r>
              <a:rPr lang="en-IN" dirty="0" err="1" smtClean="0"/>
              <a:t>Unipolar</a:t>
            </a:r>
            <a:r>
              <a:rPr lang="en-IN" dirty="0" smtClean="0"/>
              <a:t> NRZ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686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flipV="1">
            <a:off x="3581400" y="16764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076700" y="17145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886994" y="1828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344194" y="1828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smtClean="0"/>
              <a:t>Inter symbol Interference (ISI)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29000"/>
            <a:ext cx="8458200" cy="3200400"/>
          </a:xfrm>
        </p:spPr>
        <p:txBody>
          <a:bodyPr/>
          <a:lstStyle/>
          <a:p>
            <a:r>
              <a:rPr lang="en-IN" dirty="0" smtClean="0"/>
              <a:t>Incoming binary sequence </a:t>
            </a:r>
            <a:r>
              <a:rPr lang="en-IN" dirty="0" err="1" smtClean="0"/>
              <a:t>b</a:t>
            </a:r>
            <a:r>
              <a:rPr lang="en-IN" baseline="-25000" dirty="0" err="1" smtClean="0"/>
              <a:t>k</a:t>
            </a:r>
            <a:r>
              <a:rPr lang="en-IN" baseline="-25000" dirty="0" smtClean="0"/>
              <a:t> </a:t>
            </a:r>
            <a:r>
              <a:rPr lang="en-IN" dirty="0" smtClean="0"/>
              <a:t>consists of 1 and 0, each of duration T</a:t>
            </a:r>
            <a:r>
              <a:rPr lang="en-IN" baseline="-25000" dirty="0" smtClean="0"/>
              <a:t>b.</a:t>
            </a:r>
            <a:endParaRPr lang="en-IN" dirty="0" smtClean="0"/>
          </a:p>
          <a:p>
            <a:r>
              <a:rPr lang="en-IN" dirty="0" smtClean="0"/>
              <a:t>PAM modulator maps </a:t>
            </a:r>
            <a:r>
              <a:rPr lang="en-IN" dirty="0" err="1" smtClean="0"/>
              <a:t>b</a:t>
            </a:r>
            <a:r>
              <a:rPr lang="en-IN" baseline="-25000" dirty="0" err="1" smtClean="0"/>
              <a:t>k</a:t>
            </a:r>
            <a:r>
              <a:rPr lang="en-IN" dirty="0" smtClean="0"/>
              <a:t> as </a:t>
            </a:r>
            <a:r>
              <a:rPr lang="en-IN" dirty="0" err="1" smtClean="0"/>
              <a:t>a</a:t>
            </a:r>
            <a:r>
              <a:rPr lang="en-IN" baseline="-25000" dirty="0" err="1" smtClean="0"/>
              <a:t>k</a:t>
            </a:r>
            <a:endParaRPr lang="en-IN" baseline="-25000" dirty="0" smtClean="0"/>
          </a:p>
          <a:p>
            <a:endParaRPr lang="en-IN" baseline="-25000" dirty="0" smtClean="0"/>
          </a:p>
          <a:p>
            <a:endParaRPr lang="en-IN" baseline="-25000" dirty="0" smtClean="0"/>
          </a:p>
          <a:p>
            <a:endParaRPr lang="en-IN" baseline="-25000" dirty="0" smtClean="0"/>
          </a:p>
          <a:p>
            <a:endParaRPr lang="en-US" baseline="-25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953000"/>
            <a:ext cx="4953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6200775"/>
            <a:ext cx="3714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Inter symbol Interference (ISI)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211763"/>
          </a:xfrm>
        </p:spPr>
        <p:txBody>
          <a:bodyPr/>
          <a:lstStyle/>
          <a:p>
            <a:r>
              <a:rPr lang="en-IN" dirty="0" smtClean="0"/>
              <a:t>The receive filter output y(t) can be written as</a:t>
            </a:r>
          </a:p>
          <a:p>
            <a:endParaRPr lang="en-IN" dirty="0" smtClean="0"/>
          </a:p>
          <a:p>
            <a:r>
              <a:rPr lang="en-IN" dirty="0" smtClean="0"/>
              <a:t>Where </a:t>
            </a:r>
            <a:r>
              <a:rPr lang="el-GR" dirty="0" smtClean="0"/>
              <a:t>μ</a:t>
            </a:r>
            <a:r>
              <a:rPr lang="en-IN" dirty="0" smtClean="0"/>
              <a:t> is scaling factor. </a:t>
            </a:r>
          </a:p>
          <a:p>
            <a:endParaRPr lang="en-IN" dirty="0" smtClean="0"/>
          </a:p>
          <a:p>
            <a:r>
              <a:rPr lang="en-IN" dirty="0" smtClean="0"/>
              <a:t>Pulse p(t) is normalized by setting p(0)=1.In frequency domain</a:t>
            </a:r>
          </a:p>
          <a:p>
            <a:endParaRPr lang="en-IN" dirty="0" smtClean="0"/>
          </a:p>
          <a:p>
            <a:r>
              <a:rPr lang="en-IN" dirty="0" smtClean="0"/>
              <a:t>The receiver output y(t) is sampled at time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i</a:t>
            </a:r>
            <a:r>
              <a:rPr lang="en-IN" dirty="0" smtClean="0"/>
              <a:t>=</a:t>
            </a:r>
            <a:r>
              <a:rPr lang="en-IN" dirty="0" err="1" smtClean="0"/>
              <a:t>iT</a:t>
            </a:r>
            <a:r>
              <a:rPr lang="en-IN" baseline="-25000" dirty="0" err="1" smtClean="0"/>
              <a:t>b</a:t>
            </a:r>
            <a:endParaRPr lang="en-IN" baseline="-25000" dirty="0" smtClean="0"/>
          </a:p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143000"/>
            <a:ext cx="535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514600"/>
            <a:ext cx="41338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4114800"/>
            <a:ext cx="35528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5181600"/>
            <a:ext cx="480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/>
          <a:lstStyle/>
          <a:p>
            <a:r>
              <a:rPr lang="en-IN" dirty="0" err="1" smtClean="0"/>
              <a:t>Nyquist</a:t>
            </a:r>
            <a:r>
              <a:rPr lang="en-IN" dirty="0" smtClean="0"/>
              <a:t> Criterion for zero 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10200"/>
          </a:xfrm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If p(t) satisfy above condition ,then</a:t>
            </a:r>
          </a:p>
          <a:p>
            <a:endParaRPr lang="en-IN" dirty="0" smtClean="0"/>
          </a:p>
          <a:p>
            <a:r>
              <a:rPr lang="en-IN" dirty="0" smtClean="0"/>
              <a:t>Above equation indicates zero ISI.</a:t>
            </a:r>
          </a:p>
          <a:p>
            <a:r>
              <a:rPr lang="en-IN" dirty="0" smtClean="0"/>
              <a:t>Sampling in time domain produces periodicity in frequency domain</a:t>
            </a:r>
          </a:p>
          <a:p>
            <a:endParaRPr lang="en-IN" dirty="0" smtClean="0"/>
          </a:p>
          <a:p>
            <a:r>
              <a:rPr lang="en-IN" dirty="0" smtClean="0"/>
              <a:t>Where                  is bit rate.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85800"/>
            <a:ext cx="46196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362200"/>
            <a:ext cx="1762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1" y="4495801"/>
            <a:ext cx="350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5257800"/>
            <a:ext cx="1457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/>
          <a:srcRect t="6667" b="13333"/>
          <a:stretch>
            <a:fillRect/>
          </a:stretch>
        </p:blipFill>
        <p:spPr bwMode="auto">
          <a:xfrm>
            <a:off x="685800" y="5715000"/>
            <a:ext cx="7886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err="1" smtClean="0"/>
              <a:t>Nyquist</a:t>
            </a:r>
            <a:r>
              <a:rPr lang="en-IN" dirty="0" smtClean="0"/>
              <a:t> Criterion for zero 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r>
              <a:rPr lang="en-IN" dirty="0" smtClean="0"/>
              <a:t>Let m=</a:t>
            </a:r>
            <a:r>
              <a:rPr lang="en-IN" dirty="0" err="1" smtClean="0"/>
              <a:t>i</a:t>
            </a:r>
            <a:r>
              <a:rPr lang="en-IN" dirty="0" smtClean="0"/>
              <a:t>-k, then </a:t>
            </a:r>
            <a:r>
              <a:rPr lang="en-IN" dirty="0" err="1" smtClean="0"/>
              <a:t>i</a:t>
            </a:r>
            <a:r>
              <a:rPr lang="en-IN" dirty="0" smtClean="0"/>
              <a:t>=k corresponds to m=0 and likewise </a:t>
            </a:r>
            <a:r>
              <a:rPr lang="en-IN" dirty="0" err="1" smtClean="0"/>
              <a:t>i≠k</a:t>
            </a:r>
            <a:r>
              <a:rPr lang="en-IN" dirty="0" smtClean="0"/>
              <a:t> corresponds to m≠0. imposing these conditions we get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Thus,                                ==         = p(0)</a:t>
            </a:r>
          </a:p>
          <a:p>
            <a:pPr>
              <a:buNone/>
            </a:pPr>
            <a:r>
              <a:rPr lang="en-IN" dirty="0" smtClean="0"/>
              <a:t>                                    or</a:t>
            </a:r>
          </a:p>
          <a:p>
            <a:pPr>
              <a:buNone/>
            </a:pPr>
            <a:r>
              <a:rPr lang="en-IN" dirty="0" smtClean="0"/>
              <a:t>Since p(0)=1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627" r="6732" b="9333"/>
          <a:stretch>
            <a:fillRect/>
          </a:stretch>
        </p:blipFill>
        <p:spPr bwMode="auto">
          <a:xfrm>
            <a:off x="1981200" y="2438400"/>
            <a:ext cx="525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15217"/>
          <a:stretch>
            <a:fillRect/>
          </a:stretch>
        </p:blipFill>
        <p:spPr bwMode="auto">
          <a:xfrm>
            <a:off x="1524000" y="3733800"/>
            <a:ext cx="31337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3886200"/>
            <a:ext cx="790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 b="13978"/>
          <a:stretch>
            <a:fillRect/>
          </a:stretch>
        </p:blipFill>
        <p:spPr bwMode="auto">
          <a:xfrm>
            <a:off x="2362200" y="4876800"/>
            <a:ext cx="3590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Ideal </a:t>
            </a:r>
            <a:r>
              <a:rPr lang="en-IN" dirty="0" err="1" smtClean="0"/>
              <a:t>Nyquist</a:t>
            </a:r>
            <a:r>
              <a:rPr lang="en-IN" dirty="0" smtClean="0"/>
              <a:t>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124200"/>
            <a:ext cx="8382000" cy="2133600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914400"/>
            <a:ext cx="53911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590800"/>
            <a:ext cx="86868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3200" dirty="0" smtClean="0"/>
              <a:t>Where </a:t>
            </a:r>
            <a:r>
              <a:rPr lang="en-IN" sz="3200" dirty="0" err="1" smtClean="0"/>
              <a:t>rect</a:t>
            </a:r>
            <a:r>
              <a:rPr lang="en-IN" sz="3200" dirty="0" smtClean="0"/>
              <a:t>(f) is rectangular function of unit amplitude and overall system bandwidth is given by W= </a:t>
            </a:r>
            <a:r>
              <a:rPr lang="en-IN" sz="3200" dirty="0" err="1" smtClean="0"/>
              <a:t>R</a:t>
            </a:r>
            <a:r>
              <a:rPr lang="en-IN" sz="3200" baseline="-25000" dirty="0" err="1" smtClean="0"/>
              <a:t>b</a:t>
            </a:r>
            <a:r>
              <a:rPr lang="en-IN" sz="3200" dirty="0" smtClean="0"/>
              <a:t>/2 = 1/2T</a:t>
            </a:r>
            <a:r>
              <a:rPr lang="en-IN" sz="3200" baseline="-25000" dirty="0" smtClean="0"/>
              <a:t>b, </a:t>
            </a:r>
            <a:r>
              <a:rPr lang="en-IN" sz="3200" dirty="0" smtClean="0"/>
              <a:t>thus for zero ISI no frequency component should exceed half of bit rate.</a:t>
            </a:r>
            <a:endParaRPr lang="en-IN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Time domain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IN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953000"/>
            <a:ext cx="28956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algn="just"/>
            <a:r>
              <a:rPr lang="en-IN" dirty="0" smtClean="0"/>
              <a:t>       P(f)                                P(t)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591799"/>
            <a:ext cx="1152525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1802" t="1389"/>
          <a:stretch>
            <a:fillRect/>
          </a:stretch>
        </p:blipFill>
        <p:spPr bwMode="auto">
          <a:xfrm>
            <a:off x="381000" y="609600"/>
            <a:ext cx="8305800" cy="59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485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Baseband Pulse Transmission </vt:lpstr>
      <vt:lpstr>Line Codes</vt:lpstr>
      <vt:lpstr>Differential Encoding</vt:lpstr>
      <vt:lpstr>Inter symbol Interference (ISI)</vt:lpstr>
      <vt:lpstr>Inter symbol Interference (ISI)</vt:lpstr>
      <vt:lpstr>Nyquist Criterion for zero ISI</vt:lpstr>
      <vt:lpstr>Nyquist Criterion for zero ISI</vt:lpstr>
      <vt:lpstr>Ideal Nyquist Channel</vt:lpstr>
      <vt:lpstr>       P(f)                                P(t)</vt:lpstr>
      <vt:lpstr>Raised Cosine Spectrum</vt:lpstr>
      <vt:lpstr>Raised Cosine Spectrum</vt:lpstr>
      <vt:lpstr>Matched Filter</vt:lpstr>
      <vt:lpstr>Matched Filter</vt:lpstr>
      <vt:lpstr>Matched Filter</vt:lpstr>
      <vt:lpstr>Matched Filter</vt:lpstr>
      <vt:lpstr>Matched Filter</vt:lpstr>
      <vt:lpstr>Properties of Matched Filter</vt:lpstr>
      <vt:lpstr>Properties of Matched Filter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Pulse Modulation</dc:title>
  <dc:creator>DELL</dc:creator>
  <cp:lastModifiedBy>Windows User</cp:lastModifiedBy>
  <cp:revision>88</cp:revision>
  <dcterms:created xsi:type="dcterms:W3CDTF">2006-08-16T00:00:00Z</dcterms:created>
  <dcterms:modified xsi:type="dcterms:W3CDTF">2020-04-18T04:33:28Z</dcterms:modified>
</cp:coreProperties>
</file>